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6"/>
  </p:notesMasterIdLst>
  <p:sldIdLst>
    <p:sldId id="284" r:id="rId2"/>
    <p:sldId id="259" r:id="rId3"/>
    <p:sldId id="267" r:id="rId4"/>
    <p:sldId id="283" r:id="rId5"/>
    <p:sldId id="260" r:id="rId6"/>
    <p:sldId id="268" r:id="rId7"/>
    <p:sldId id="274" r:id="rId8"/>
    <p:sldId id="270" r:id="rId9"/>
    <p:sldId id="271" r:id="rId10"/>
    <p:sldId id="269" r:id="rId11"/>
    <p:sldId id="272" r:id="rId12"/>
    <p:sldId id="273" r:id="rId13"/>
    <p:sldId id="279" r:id="rId14"/>
    <p:sldId id="275" r:id="rId15"/>
    <p:sldId id="280" r:id="rId16"/>
    <p:sldId id="276" r:id="rId17"/>
    <p:sldId id="281" r:id="rId18"/>
    <p:sldId id="277" r:id="rId19"/>
    <p:sldId id="261" r:id="rId20"/>
    <p:sldId id="263" r:id="rId21"/>
    <p:sldId id="278" r:id="rId22"/>
    <p:sldId id="282" r:id="rId23"/>
    <p:sldId id="264" r:id="rId24"/>
    <p:sldId id="266" r:id="rId2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n Weinstein" initials="NW" lastIdx="1" clrIdx="0">
    <p:extLst>
      <p:ext uri="{19B8F6BF-5375-455C-9EA6-DF929625EA0E}">
        <p15:presenceInfo xmlns:p15="http://schemas.microsoft.com/office/powerpoint/2012/main" userId="6d911cd66e04b8e6" providerId="Windows Live"/>
      </p:ext>
    </p:extLst>
  </p:cmAuthor>
  <p:cmAuthor id="2" name="Elad David" initials="ED" lastIdx="1" clrIdx="1">
    <p:extLst>
      <p:ext uri="{19B8F6BF-5375-455C-9EA6-DF929625EA0E}">
        <p15:presenceInfo xmlns:p15="http://schemas.microsoft.com/office/powerpoint/2012/main" userId="S::eladdav@on.huji.ac.il::4b77b203-1e28-4908-9d2d-79601d1611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5772" autoAdjust="0"/>
  </p:normalViewPr>
  <p:slideViewPr>
    <p:cSldViewPr snapToGrid="0">
      <p:cViewPr varScale="1">
        <p:scale>
          <a:sx n="83" d="100"/>
          <a:sy n="83" d="100"/>
        </p:scale>
        <p:origin x="648" y="3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3F8119E-A2FD-4C1D-AB93-DAE4EB24BDE5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2F06927-3F25-4290-AC1D-A3A345DB24C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85323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Data Mining and Processing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Deep Learning – Segmentation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Results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Conclusion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6927-3F25-4290-AC1D-A3A345DB24C3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5676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dirty="0">
                <a:solidFill>
                  <a:schemeClr val="bg1"/>
                </a:solidFill>
              </a:rPr>
              <a:t>Talk about:</a:t>
            </a:r>
          </a:p>
          <a:p>
            <a:pPr algn="l" rtl="0"/>
            <a:endParaRPr lang="en-US" sz="1200" dirty="0">
              <a:solidFill>
                <a:schemeClr val="bg1"/>
              </a:solidFill>
            </a:endParaRPr>
          </a:p>
          <a:p>
            <a:pPr algn="l" rtl="0"/>
            <a:r>
              <a:rPr lang="en-US" sz="1200" dirty="0">
                <a:solidFill>
                  <a:schemeClr val="bg1"/>
                </a:solidFill>
              </a:rPr>
              <a:t>Vectorizes polylines layer to snaps (</a:t>
            </a:r>
            <a:r>
              <a:rPr lang="en-US" sz="1200" dirty="0" err="1">
                <a:solidFill>
                  <a:schemeClr val="bg1"/>
                </a:solidFill>
              </a:rPr>
              <a:t>rasterian</a:t>
            </a:r>
            <a:r>
              <a:rPr lang="en-US" sz="1200" dirty="0">
                <a:solidFill>
                  <a:schemeClr val="bg1"/>
                </a:solidFill>
              </a:rPr>
              <a:t>) = mask and processing/generating with Matlab, a binarized masks of the snapped valleys route markers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6927-3F25-4290-AC1D-A3A345DB24C3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75233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dirty="0">
                <a:solidFill>
                  <a:schemeClr val="bg1"/>
                </a:solidFill>
              </a:rPr>
              <a:t>Talk about:</a:t>
            </a:r>
          </a:p>
          <a:p>
            <a:pPr algn="l" rtl="0"/>
            <a:endParaRPr lang="en-US" sz="1200" dirty="0">
              <a:solidFill>
                <a:schemeClr val="bg1"/>
              </a:solidFill>
            </a:endParaRPr>
          </a:p>
          <a:p>
            <a:pPr algn="l" rtl="0"/>
            <a:r>
              <a:rPr lang="en-US" sz="1200" dirty="0">
                <a:solidFill>
                  <a:schemeClr val="bg1"/>
                </a:solidFill>
              </a:rPr>
              <a:t>Vectorizes polylines layer to snaps (</a:t>
            </a:r>
            <a:r>
              <a:rPr lang="en-US" sz="1200" dirty="0" err="1">
                <a:solidFill>
                  <a:schemeClr val="bg1"/>
                </a:solidFill>
              </a:rPr>
              <a:t>rasterian</a:t>
            </a:r>
            <a:r>
              <a:rPr lang="en-US" sz="1200" dirty="0">
                <a:solidFill>
                  <a:schemeClr val="bg1"/>
                </a:solidFill>
              </a:rPr>
              <a:t>) = mask and processing/generating with Matlab, a binarized masks of the snapped valleys route markers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6927-3F25-4290-AC1D-A3A345DB24C3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1007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dirty="0">
                <a:solidFill>
                  <a:schemeClr val="bg1"/>
                </a:solidFill>
              </a:rPr>
              <a:t>Talk about:</a:t>
            </a:r>
          </a:p>
          <a:p>
            <a:pPr algn="l" rtl="0"/>
            <a:endParaRPr lang="en-US" sz="1200" dirty="0">
              <a:solidFill>
                <a:schemeClr val="bg1"/>
              </a:solidFill>
            </a:endParaRPr>
          </a:p>
          <a:p>
            <a:pPr algn="l" rtl="0"/>
            <a:r>
              <a:rPr lang="en-US" sz="1200" dirty="0">
                <a:solidFill>
                  <a:schemeClr val="bg1"/>
                </a:solidFill>
              </a:rPr>
              <a:t>Vectorizes polylines layer to snaps (</a:t>
            </a:r>
            <a:r>
              <a:rPr lang="en-US" sz="1200" dirty="0" err="1">
                <a:solidFill>
                  <a:schemeClr val="bg1"/>
                </a:solidFill>
              </a:rPr>
              <a:t>rasterian</a:t>
            </a:r>
            <a:r>
              <a:rPr lang="en-US" sz="1200" dirty="0">
                <a:solidFill>
                  <a:schemeClr val="bg1"/>
                </a:solidFill>
              </a:rPr>
              <a:t>) = mask and processing/generating with Matlab, a binarized masks of the snapped valleys route markers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6927-3F25-4290-AC1D-A3A345DB24C3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0815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6927-3F25-4290-AC1D-A3A345DB24C3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79463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6927-3F25-4290-AC1D-A3A345DB24C3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8836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6927-3F25-4290-AC1D-A3A345DB24C3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9283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6927-3F25-4290-AC1D-A3A345DB24C3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9372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sz="1200" dirty="0">
                <a:solidFill>
                  <a:schemeClr val="bg1"/>
                </a:solidFill>
              </a:rPr>
              <a:t>1. We think that the DICE will be higher if we improve the masks and maybe the pre-processing of the images.</a:t>
            </a:r>
          </a:p>
          <a:p>
            <a:pPr algn="l" rtl="0"/>
            <a:endParaRPr lang="en-US" sz="1200" dirty="0">
              <a:solidFill>
                <a:schemeClr val="bg1"/>
              </a:solidFill>
            </a:endParaRPr>
          </a:p>
          <a:p>
            <a:pPr algn="l" rtl="0"/>
            <a:r>
              <a:rPr lang="en-US" sz="1200" dirty="0">
                <a:solidFill>
                  <a:schemeClr val="bg1"/>
                </a:solidFill>
              </a:rPr>
              <a:t>2. 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06927-3F25-4290-AC1D-A3A345DB24C3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9451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CAA29-AF70-49CB-B22B-3C2B90DB4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B584866-68D0-4835-ABB7-D128A39B01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933157-6203-4825-AE8E-CEB1D83AD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56CC618-BD46-493A-ABB3-561602C5C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623041F-5B10-4F3B-842A-7A94EA76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537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15F97F0-D2E6-413F-A13B-BB1E6355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DBD2F94-BBAB-4EF2-A28E-891B9CCF0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92D0B3C-B266-4A16-8A58-E14CA487C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511C41D-98D9-4D21-8B46-B3C9B9EA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BB1FC3A-33CF-4A5A-8A7E-9F4E9E5B3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8422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5AE42802-3705-44B6-9F47-AC0174DBA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D99D784-0AA3-40CB-AE38-0E2124753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4A767F3-2BE6-42A9-9D6F-15A734C3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E840A2F-374F-4D59-8F00-EE9382EF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FF8D587-1976-43EB-83F2-4C1135F1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3031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EB6EE53-6456-4F9B-ABE9-312EB599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DCDC7E2-9930-424C-9096-A3EDA0D10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4650D79-4FD4-494B-962D-D649EAA3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2691178-EB2C-45F7-A264-B3C005F3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EC24E8E-EBD1-4556-982E-76ADDA07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7365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918E7EB-A913-4711-AB1B-621F29FF2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7DAC88A-AEE0-4C32-AA65-55F8DB89D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02C9B55-5EC9-4B92-A71D-61E8D1BE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0785F85-C951-40A9-ADA8-0DD3135C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DD399C9-F9EC-4DAE-97F1-60B5634C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810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EC0BCC-3430-452B-A012-3034B67CE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8EE573F-0BAB-451C-B91A-5ADF878D5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8AD6D813-2C85-4945-89D9-75AF099C35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63513521-DECF-4BF4-AF50-9066CE474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16B45FB-B30C-4289-A0BB-48A03018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3EAE444-4D29-4FF4-98FC-C1748086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3847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A2EC16-3E3C-4381-89B5-36F60EF3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2289CC4F-9BBE-4B91-9014-488A45FBE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3839E20-835C-4A02-8523-7B678BEB9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3CB62E11-60E9-4ED5-80D5-D91C8DCA1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B3F59767-D178-4062-9CEE-2DF8A1618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E4C4EB7C-B7FF-4683-9277-82E09E01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7ADD78B1-43B1-48F2-95C0-FEDD881B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F3AB35C-F246-4BC3-BF8F-75D7E268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313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E4E6A9-3916-4C34-A5EF-1A6A3041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01A7668E-AEE9-4302-984A-9A8E78E7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E4AE825-72BD-44A4-8BC5-8DEC19BF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8066805C-14B0-4576-8160-AE1B41AE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39769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55911F84-4B15-472B-9D6A-306570AE5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D77E4FB0-12FB-4DCF-A7B6-201FF1F3B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5842B24F-7E7D-49B3-B832-F6D377B25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1777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E0D911A-E838-4BFC-B332-BA60E530A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46CCE87-814A-404C-9726-9E1BEC327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6E2B0C2-427E-4CE4-9FD2-6F19681AC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E7263DC-9B23-47DE-8D1D-2E41F5B1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7D62DE4-44E4-4FD3-B6F1-6EA2650E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E02F5B3-8F7B-4E14-88FD-E6A5E0B9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82951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3650162-3CB0-492E-8283-CA72ADBB3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6D158C2-EE97-4019-9FF0-0327B219D7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5D4A704-6E94-4331-A872-991B45A91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71DFFC9-61C6-4DF5-A515-1A5E0FCDF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21575ED-2BA3-4432-8157-C089EA8AD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CA60869-FCC7-4DFA-AFE6-0D2B80D0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22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E455BA59-3A28-457F-B8BD-4E17437C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90EE22EA-13D5-4950-A382-1576E60C4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D6A744B-A808-4C5E-B43F-03E680ADFC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26077-0DA3-4BF2-8595-7811F07CB229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3810FC8-11CD-454B-AFB8-5B15A0B21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42CF00E-4225-4BC4-B5BA-B53673355E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BF8D2-8BBE-4C70-B72D-0116A56257E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1485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טבע, מכתש&#10;&#10;התיאור נוצר באופן אוטומטי">
            <a:extLst>
              <a:ext uri="{FF2B5EF4-FFF2-40B4-BE49-F238E27FC236}">
                <a16:creationId xmlns:a16="http://schemas.microsoft.com/office/drawing/2014/main" id="{D9951080-D86D-46F5-916B-6D6FC8074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2"/>
          <a:stretch/>
        </p:blipFill>
        <p:spPr>
          <a:xfrm>
            <a:off x="3049" y="0"/>
            <a:ext cx="1218590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B36F6227-705A-462D-AD63-0EC2E51A6358}"/>
              </a:ext>
            </a:extLst>
          </p:cNvPr>
          <p:cNvSpPr txBox="1"/>
          <p:nvPr/>
        </p:nvSpPr>
        <p:spPr>
          <a:xfrm>
            <a:off x="839569" y="1651000"/>
            <a:ext cx="10509812" cy="44844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lnSpc>
                <a:spcPct val="150000"/>
              </a:lnSpc>
            </a:pPr>
            <a:r>
              <a:rPr lang="en-US" sz="4000" dirty="0">
                <a:solidFill>
                  <a:schemeClr val="bg1"/>
                </a:solidFill>
              </a:rPr>
              <a:t>Segmentation of fluvial channels on Mars</a:t>
            </a:r>
          </a:p>
          <a:p>
            <a:pPr algn="ctr" rtl="0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</a:rPr>
              <a:t>Final project for “Practical Deep Learning for Science” course</a:t>
            </a:r>
          </a:p>
          <a:p>
            <a:pPr algn="ctr" rtl="0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August 2021 </a:t>
            </a:r>
          </a:p>
          <a:p>
            <a:pPr algn="ctr" rtl="0">
              <a:lnSpc>
                <a:spcPct val="150000"/>
              </a:lnSpc>
            </a:pPr>
            <a:endParaRPr lang="en-US" sz="3200" dirty="0">
              <a:solidFill>
                <a:schemeClr val="bg1"/>
              </a:solidFill>
            </a:endParaRPr>
          </a:p>
          <a:p>
            <a:pPr algn="ctr" rtl="0"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Nathan Wainstein &amp; </a:t>
            </a:r>
            <a:r>
              <a:rPr lang="en-US" sz="3200" dirty="0" err="1">
                <a:solidFill>
                  <a:schemeClr val="bg1"/>
                </a:solidFill>
              </a:rPr>
              <a:t>Elad</a:t>
            </a:r>
            <a:r>
              <a:rPr lang="en-US" sz="3200" dirty="0">
                <a:solidFill>
                  <a:schemeClr val="bg1"/>
                </a:solidFill>
              </a:rPr>
              <a:t> David</a:t>
            </a:r>
          </a:p>
          <a:p>
            <a:pPr algn="ctr" rtl="0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Department of Earth and Planetary Sciences</a:t>
            </a:r>
          </a:p>
          <a:p>
            <a:pPr algn="ctr" rtl="0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</a:rPr>
              <a:t>Weizmann Institute of Science</a:t>
            </a:r>
            <a:endParaRPr lang="he-IL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485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6BCF2B0-654A-44DD-BB32-81621741C65C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3966463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Default run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53B1B3B-6A96-425C-B5FF-676B4E6E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554" y="1095898"/>
            <a:ext cx="2795847" cy="1669005"/>
          </a:xfrm>
          <a:prstGeom prst="rect">
            <a:avLst/>
          </a:prstGeom>
        </p:spPr>
      </p:pic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E230C2BC-7275-4FFB-A2E2-2DE6C2892296}"/>
              </a:ext>
            </a:extLst>
          </p:cNvPr>
          <p:cNvGrpSpPr/>
          <p:nvPr/>
        </p:nvGrpSpPr>
        <p:grpSpPr>
          <a:xfrm>
            <a:off x="352063" y="1638571"/>
            <a:ext cx="3370795" cy="2252663"/>
            <a:chOff x="2444378" y="192586"/>
            <a:chExt cx="3370795" cy="2252663"/>
          </a:xfrm>
        </p:grpSpPr>
        <p:pic>
          <p:nvPicPr>
            <p:cNvPr id="11" name="תמונה 10">
              <a:extLst>
                <a:ext uri="{FF2B5EF4-FFF2-40B4-BE49-F238E27FC236}">
                  <a16:creationId xmlns:a16="http://schemas.microsoft.com/office/drawing/2014/main" id="{0386D454-83B6-44FD-A7ED-16103DD29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08" r="53845" b="64344"/>
            <a:stretch/>
          </p:blipFill>
          <p:spPr>
            <a:xfrm>
              <a:off x="2444378" y="192586"/>
              <a:ext cx="3370795" cy="2252663"/>
            </a:xfrm>
            <a:prstGeom prst="rect">
              <a:avLst/>
            </a:prstGeom>
          </p:spPr>
        </p:pic>
        <p:cxnSp>
          <p:nvCxnSpPr>
            <p:cNvPr id="16" name="מחבר חץ ישר 15">
              <a:extLst>
                <a:ext uri="{FF2B5EF4-FFF2-40B4-BE49-F238E27FC236}">
                  <a16:creationId xmlns:a16="http://schemas.microsoft.com/office/drawing/2014/main" id="{F1AA802F-284F-4295-A43B-4581DAE5BA1D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11" y="1286607"/>
              <a:ext cx="281354" cy="14507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צורה חופשית: צורה 16">
              <a:extLst>
                <a:ext uri="{FF2B5EF4-FFF2-40B4-BE49-F238E27FC236}">
                  <a16:creationId xmlns:a16="http://schemas.microsoft.com/office/drawing/2014/main" id="{86F100A9-3063-4BEA-B699-A0A9236F9F49}"/>
                </a:ext>
              </a:extLst>
            </p:cNvPr>
            <p:cNvSpPr/>
            <p:nvPr/>
          </p:nvSpPr>
          <p:spPr>
            <a:xfrm>
              <a:off x="4259873" y="1433559"/>
              <a:ext cx="317542" cy="193018"/>
            </a:xfrm>
            <a:custGeom>
              <a:avLst/>
              <a:gdLst>
                <a:gd name="connsiteX0" fmla="*/ 0 w 317542"/>
                <a:gd name="connsiteY0" fmla="*/ 193018 h 193018"/>
                <a:gd name="connsiteX1" fmla="*/ 127489 w 317542"/>
                <a:gd name="connsiteY1" fmla="*/ 131472 h 193018"/>
                <a:gd name="connsiteX2" fmla="*/ 202223 w 317542"/>
                <a:gd name="connsiteY2" fmla="*/ 69926 h 193018"/>
                <a:gd name="connsiteX3" fmla="*/ 263769 w 317542"/>
                <a:gd name="connsiteY3" fmla="*/ 91906 h 193018"/>
                <a:gd name="connsiteX4" fmla="*/ 316523 w 317542"/>
                <a:gd name="connsiteY4" fmla="*/ 8379 h 19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542" h="193018">
                  <a:moveTo>
                    <a:pt x="0" y="193018"/>
                  </a:moveTo>
                  <a:cubicBezTo>
                    <a:pt x="46892" y="172502"/>
                    <a:pt x="93785" y="151987"/>
                    <a:pt x="127489" y="131472"/>
                  </a:cubicBezTo>
                  <a:cubicBezTo>
                    <a:pt x="161193" y="110957"/>
                    <a:pt x="179510" y="76520"/>
                    <a:pt x="202223" y="69926"/>
                  </a:cubicBezTo>
                  <a:cubicBezTo>
                    <a:pt x="224936" y="63332"/>
                    <a:pt x="244719" y="102164"/>
                    <a:pt x="263769" y="91906"/>
                  </a:cubicBezTo>
                  <a:cubicBezTo>
                    <a:pt x="282819" y="81648"/>
                    <a:pt x="324582" y="-31186"/>
                    <a:pt x="316523" y="8379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39EE6582-EA11-46F6-8A25-A94F42323862}"/>
              </a:ext>
            </a:extLst>
          </p:cNvPr>
          <p:cNvGrpSpPr/>
          <p:nvPr/>
        </p:nvGrpSpPr>
        <p:grpSpPr>
          <a:xfrm>
            <a:off x="352063" y="4093097"/>
            <a:ext cx="7303244" cy="2252663"/>
            <a:chOff x="2444378" y="4605336"/>
            <a:chExt cx="7303244" cy="2252663"/>
          </a:xfrm>
        </p:grpSpPr>
        <p:pic>
          <p:nvPicPr>
            <p:cNvPr id="19" name="תמונה 18">
              <a:extLst>
                <a:ext uri="{FF2B5EF4-FFF2-40B4-BE49-F238E27FC236}">
                  <a16:creationId xmlns:a16="http://schemas.microsoft.com/office/drawing/2014/main" id="{8E2B14E2-1B7A-468F-9007-150EE72E3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153"/>
            <a:stretch/>
          </p:blipFill>
          <p:spPr>
            <a:xfrm>
              <a:off x="2444378" y="4605336"/>
              <a:ext cx="7303244" cy="2252663"/>
            </a:xfrm>
            <a:prstGeom prst="rect">
              <a:avLst/>
            </a:prstGeom>
          </p:spPr>
        </p:pic>
        <p:cxnSp>
          <p:nvCxnSpPr>
            <p:cNvPr id="22" name="מחבר חץ ישר 21">
              <a:extLst>
                <a:ext uri="{FF2B5EF4-FFF2-40B4-BE49-F238E27FC236}">
                  <a16:creationId xmlns:a16="http://schemas.microsoft.com/office/drawing/2014/main" id="{27695986-3A22-4E1C-8EDF-80512DC72056}"/>
                </a:ext>
              </a:extLst>
            </p:cNvPr>
            <p:cNvCxnSpPr>
              <a:cxnSpLocks/>
            </p:cNvCxnSpPr>
            <p:nvPr/>
          </p:nvCxnSpPr>
          <p:spPr>
            <a:xfrm>
              <a:off x="4101611" y="5649057"/>
              <a:ext cx="281354" cy="14507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מחבר חץ ישר 22">
              <a:extLst>
                <a:ext uri="{FF2B5EF4-FFF2-40B4-BE49-F238E27FC236}">
                  <a16:creationId xmlns:a16="http://schemas.microsoft.com/office/drawing/2014/main" id="{71DF3FD6-2986-4351-A7B6-5D28023B0136}"/>
                </a:ext>
              </a:extLst>
            </p:cNvPr>
            <p:cNvCxnSpPr>
              <a:cxnSpLocks/>
            </p:cNvCxnSpPr>
            <p:nvPr/>
          </p:nvCxnSpPr>
          <p:spPr>
            <a:xfrm>
              <a:off x="7432430" y="5649056"/>
              <a:ext cx="281354" cy="14507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385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3966463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Default run</a:t>
            </a:r>
          </a:p>
        </p:txBody>
      </p:sp>
      <p:pic>
        <p:nvPicPr>
          <p:cNvPr id="3" name="תמונה 2" descr="תמונה שמכילה קיר, טבע, מכתש&#10;&#10;התיאור נוצר באופן אוטומטי">
            <a:extLst>
              <a:ext uri="{FF2B5EF4-FFF2-40B4-BE49-F238E27FC236}">
                <a16:creationId xmlns:a16="http://schemas.microsoft.com/office/drawing/2014/main" id="{6076B9C2-620C-4A84-BAD7-866F2F9FB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9" y="1590265"/>
            <a:ext cx="3463850" cy="2425923"/>
          </a:xfrm>
          <a:prstGeom prst="rect">
            <a:avLst/>
          </a:prstGeom>
        </p:spPr>
      </p:pic>
      <p:pic>
        <p:nvPicPr>
          <p:cNvPr id="4" name="תמונה 3" descr="תמונה שמכילה שמי הלילה&#10;&#10;התיאור נוצר באופן אוטומטי">
            <a:extLst>
              <a:ext uri="{FF2B5EF4-FFF2-40B4-BE49-F238E27FC236}">
                <a16:creationId xmlns:a16="http://schemas.microsoft.com/office/drawing/2014/main" id="{0FBB0872-4A84-41B8-8D13-13C17B277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9" y="4200905"/>
            <a:ext cx="3469990" cy="2425923"/>
          </a:xfrm>
          <a:prstGeom prst="rect">
            <a:avLst/>
          </a:prstGeom>
        </p:spPr>
      </p:pic>
      <p:pic>
        <p:nvPicPr>
          <p:cNvPr id="5" name="תמונה 4" descr="תמונה שמכילה מתלה, צללית&#10;&#10;התיאור נוצר באופן אוטומטי">
            <a:extLst>
              <a:ext uri="{FF2B5EF4-FFF2-40B4-BE49-F238E27FC236}">
                <a16:creationId xmlns:a16="http://schemas.microsoft.com/office/drawing/2014/main" id="{F490FC5C-EEC7-48B9-96DB-42453550D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26" y="4184352"/>
            <a:ext cx="3463849" cy="2425923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5137BBC0-9957-4870-9C1E-0A811F1B4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54" y="1095898"/>
            <a:ext cx="2795847" cy="1669005"/>
          </a:xfrm>
          <a:prstGeom prst="rect">
            <a:avLst/>
          </a:prstGeom>
        </p:spPr>
      </p:pic>
      <p:sp>
        <p:nvSpPr>
          <p:cNvPr id="8" name="אליפסה 7">
            <a:extLst>
              <a:ext uri="{FF2B5EF4-FFF2-40B4-BE49-F238E27FC236}">
                <a16:creationId xmlns:a16="http://schemas.microsoft.com/office/drawing/2014/main" id="{8A06F6A1-4D55-4492-991D-62B9A8E731A9}"/>
              </a:ext>
            </a:extLst>
          </p:cNvPr>
          <p:cNvSpPr/>
          <p:nvPr/>
        </p:nvSpPr>
        <p:spPr>
          <a:xfrm>
            <a:off x="1944134" y="2013995"/>
            <a:ext cx="1418826" cy="1373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9341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7481297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Change downscaling factor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206C282-478C-4CF0-9CC2-ECF3B80E4CED}"/>
              </a:ext>
            </a:extLst>
          </p:cNvPr>
          <p:cNvSpPr txBox="1"/>
          <p:nvPr/>
        </p:nvSpPr>
        <p:spPr>
          <a:xfrm>
            <a:off x="403196" y="1797784"/>
            <a:ext cx="4087524" cy="30839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size: 3772 images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Downscaling factor: 0.25, 0.75, 1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Learning rate: 10^-4s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 (full dataset per epoch)</a:t>
            </a:r>
          </a:p>
        </p:txBody>
      </p:sp>
    </p:spTree>
    <p:extLst>
      <p:ext uri="{BB962C8B-B14F-4D97-AF65-F5344CB8AC3E}">
        <p14:creationId xmlns:p14="http://schemas.microsoft.com/office/powerpoint/2010/main" val="2228627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7481297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Change downscaling factor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206C282-478C-4CF0-9CC2-ECF3B80E4CED}"/>
              </a:ext>
            </a:extLst>
          </p:cNvPr>
          <p:cNvSpPr txBox="1"/>
          <p:nvPr/>
        </p:nvSpPr>
        <p:spPr>
          <a:xfrm>
            <a:off x="403196" y="1797784"/>
            <a:ext cx="4087524" cy="30839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size: 3772 images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Downscaling factor: 0.25, 0.75, 1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Learning rate: 10^-4s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 (full dataset per epoch)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FE2F549-636D-4E26-993F-B3A9DE942566}"/>
              </a:ext>
            </a:extLst>
          </p:cNvPr>
          <p:cNvSpPr txBox="1"/>
          <p:nvPr/>
        </p:nvSpPr>
        <p:spPr>
          <a:xfrm>
            <a:off x="5842000" y="1797784"/>
            <a:ext cx="2946400" cy="222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200000"/>
              </a:lnSpc>
            </a:pPr>
            <a:r>
              <a:rPr lang="en-US" sz="1800" dirty="0"/>
              <a:t>Results: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DF = 0.25 </a:t>
            </a:r>
            <a:r>
              <a:rPr lang="en-US" dirty="0">
                <a:sym typeface="Wingdings" panose="05000000000000000000" pitchFamily="2" charset="2"/>
              </a:rPr>
              <a:t> Dice = 0.14</a:t>
            </a:r>
          </a:p>
          <a:p>
            <a:pPr algn="l" rtl="0">
              <a:lnSpc>
                <a:spcPct val="200000"/>
              </a:lnSpc>
            </a:pPr>
            <a:r>
              <a:rPr lang="en-US" sz="1800" dirty="0">
                <a:sym typeface="Wingdings" panose="05000000000000000000" pitchFamily="2" charset="2"/>
              </a:rPr>
              <a:t>DF = 0.75  </a:t>
            </a:r>
            <a:r>
              <a:rPr lang="en-US" dirty="0">
                <a:sym typeface="Wingdings" panose="05000000000000000000" pitchFamily="2" charset="2"/>
              </a:rPr>
              <a:t>Dice = </a:t>
            </a:r>
            <a:r>
              <a:rPr lang="en-US" sz="1800" dirty="0">
                <a:sym typeface="Wingdings" panose="05000000000000000000" pitchFamily="2" charset="2"/>
              </a:rPr>
              <a:t>0.</a:t>
            </a:r>
            <a:r>
              <a:rPr lang="en-US" dirty="0">
                <a:sym typeface="Wingdings" panose="05000000000000000000" pitchFamily="2" charset="2"/>
              </a:rPr>
              <a:t>06</a:t>
            </a:r>
          </a:p>
          <a:p>
            <a:pPr algn="l" rtl="0">
              <a:lnSpc>
                <a:spcPct val="200000"/>
              </a:lnSpc>
            </a:pPr>
            <a:r>
              <a:rPr lang="en-US" sz="1800" dirty="0">
                <a:sym typeface="Wingdings" panose="05000000000000000000" pitchFamily="2" charset="2"/>
              </a:rPr>
              <a:t>DF = </a:t>
            </a:r>
            <a:r>
              <a:rPr lang="en-US" dirty="0">
                <a:sym typeface="Wingdings" panose="05000000000000000000" pitchFamily="2" charset="2"/>
              </a:rPr>
              <a:t>1  Dice = 0.05</a:t>
            </a:r>
            <a:endParaRPr lang="he-IL" sz="1800" dirty="0"/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FA2B46B8-C10F-469A-8625-AFAD29D918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35"/>
          <a:stretch/>
        </p:blipFill>
        <p:spPr>
          <a:xfrm>
            <a:off x="5842000" y="3950528"/>
            <a:ext cx="3867206" cy="263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39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7481297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Change learning rate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206C282-478C-4CF0-9CC2-ECF3B80E4CED}"/>
              </a:ext>
            </a:extLst>
          </p:cNvPr>
          <p:cNvSpPr txBox="1"/>
          <p:nvPr/>
        </p:nvSpPr>
        <p:spPr>
          <a:xfrm>
            <a:off x="403196" y="1797784"/>
            <a:ext cx="4087524" cy="30839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size: 3772 images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Downscaling factor: 0.5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Learning rate: 0.01, 10^-5, 10^-6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 (full dataset per epoch)</a:t>
            </a:r>
          </a:p>
        </p:txBody>
      </p:sp>
    </p:spTree>
    <p:extLst>
      <p:ext uri="{BB962C8B-B14F-4D97-AF65-F5344CB8AC3E}">
        <p14:creationId xmlns:p14="http://schemas.microsoft.com/office/powerpoint/2010/main" val="173178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7481297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Change learning rate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206C282-478C-4CF0-9CC2-ECF3B80E4CED}"/>
              </a:ext>
            </a:extLst>
          </p:cNvPr>
          <p:cNvSpPr txBox="1"/>
          <p:nvPr/>
        </p:nvSpPr>
        <p:spPr>
          <a:xfrm>
            <a:off x="403196" y="1797784"/>
            <a:ext cx="4087524" cy="30839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size: 3772 images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Downscaling factor: 0.5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Learning rate: 0.01, 10^-5, 10^-6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 (full dataset per epoch)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FE2F549-636D-4E26-993F-B3A9DE942566}"/>
              </a:ext>
            </a:extLst>
          </p:cNvPr>
          <p:cNvSpPr txBox="1"/>
          <p:nvPr/>
        </p:nvSpPr>
        <p:spPr>
          <a:xfrm>
            <a:off x="5842000" y="1797784"/>
            <a:ext cx="4323080" cy="222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200000"/>
              </a:lnSpc>
            </a:pPr>
            <a:r>
              <a:rPr lang="en-US" sz="1800" dirty="0"/>
              <a:t>Results: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LR = 0.01 </a:t>
            </a:r>
            <a:r>
              <a:rPr lang="en-US" dirty="0">
                <a:sym typeface="Wingdings" panose="05000000000000000000" pitchFamily="2" charset="2"/>
              </a:rPr>
              <a:t> Dice = 10^-8 (no convergence)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LR = 10^-5 </a:t>
            </a:r>
            <a:r>
              <a:rPr lang="en-US" dirty="0">
                <a:sym typeface="Wingdings" panose="05000000000000000000" pitchFamily="2" charset="2"/>
              </a:rPr>
              <a:t> Dice = 0.14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LR = 10^-6 </a:t>
            </a:r>
            <a:r>
              <a:rPr lang="en-US" dirty="0">
                <a:sym typeface="Wingdings" panose="05000000000000000000" pitchFamily="2" charset="2"/>
              </a:rPr>
              <a:t> Dice = 0.14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598CF52-9ABB-4F4C-AD01-9C4D2BB4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4170680"/>
            <a:ext cx="3529862" cy="249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7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7908017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Change learning rate &amp; downscaling factor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206C282-478C-4CF0-9CC2-ECF3B80E4CED}"/>
              </a:ext>
            </a:extLst>
          </p:cNvPr>
          <p:cNvSpPr txBox="1"/>
          <p:nvPr/>
        </p:nvSpPr>
        <p:spPr>
          <a:xfrm>
            <a:off x="403196" y="1797784"/>
            <a:ext cx="4087524" cy="30839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size: 3772 images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Downscaling factor: 0.25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Learning rate: 10^-5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 (full dataset per epoch)</a:t>
            </a:r>
          </a:p>
        </p:txBody>
      </p:sp>
    </p:spTree>
    <p:extLst>
      <p:ext uri="{BB962C8B-B14F-4D97-AF65-F5344CB8AC3E}">
        <p14:creationId xmlns:p14="http://schemas.microsoft.com/office/powerpoint/2010/main" val="114877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7908017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Change learning rate &amp; downscaling factor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206C282-478C-4CF0-9CC2-ECF3B80E4CED}"/>
              </a:ext>
            </a:extLst>
          </p:cNvPr>
          <p:cNvSpPr txBox="1"/>
          <p:nvPr/>
        </p:nvSpPr>
        <p:spPr>
          <a:xfrm>
            <a:off x="403196" y="1797784"/>
            <a:ext cx="4087524" cy="30839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size: 3772 images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Downscaling factor: 0.25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Learning rate: 10^-5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 (full dataset per epoch)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FE2F549-636D-4E26-993F-B3A9DE942566}"/>
              </a:ext>
            </a:extLst>
          </p:cNvPr>
          <p:cNvSpPr txBox="1"/>
          <p:nvPr/>
        </p:nvSpPr>
        <p:spPr>
          <a:xfrm>
            <a:off x="5842000" y="1797784"/>
            <a:ext cx="4323080" cy="167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200000"/>
              </a:lnSpc>
            </a:pPr>
            <a:r>
              <a:rPr lang="en-US" sz="1800" dirty="0"/>
              <a:t>Result:</a:t>
            </a:r>
          </a:p>
          <a:p>
            <a:pPr algn="l" rtl="0">
              <a:lnSpc>
                <a:spcPct val="200000"/>
              </a:lnSpc>
            </a:pPr>
            <a:r>
              <a:rPr lang="en-US" dirty="0"/>
              <a:t>Dice = 0.12 (no improvement over individual modifications)</a:t>
            </a:r>
            <a:endParaRPr lang="en-US" sz="1800" dirty="0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C2BDEAE-90F2-4DA0-8817-C13688A3E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34"/>
          <a:stretch/>
        </p:blipFill>
        <p:spPr>
          <a:xfrm>
            <a:off x="5885240" y="3775448"/>
            <a:ext cx="3741360" cy="27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4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2318023" y="2265226"/>
            <a:ext cx="7908017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6000" dirty="0"/>
              <a:t>Some more examples…</a:t>
            </a:r>
          </a:p>
        </p:txBody>
      </p:sp>
    </p:spTree>
    <p:extLst>
      <p:ext uri="{BB962C8B-B14F-4D97-AF65-F5344CB8AC3E}">
        <p14:creationId xmlns:p14="http://schemas.microsoft.com/office/powerpoint/2010/main" val="21928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C6B211D5-53E5-4C79-BAAF-E8B9F47CB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98" y="102946"/>
            <a:ext cx="4845271" cy="2848747"/>
          </a:xfrm>
          <a:prstGeom prst="rect">
            <a:avLst/>
          </a:prstGeom>
        </p:spPr>
      </p:pic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04F7344C-8FAE-47CA-8800-94DFEAACE6B3}"/>
              </a:ext>
            </a:extLst>
          </p:cNvPr>
          <p:cNvGrpSpPr/>
          <p:nvPr/>
        </p:nvGrpSpPr>
        <p:grpSpPr>
          <a:xfrm>
            <a:off x="6628727" y="148724"/>
            <a:ext cx="4176894" cy="2895418"/>
            <a:chOff x="6639648" y="181638"/>
            <a:chExt cx="5695468" cy="3940992"/>
          </a:xfrm>
        </p:grpSpPr>
        <p:pic>
          <p:nvPicPr>
            <p:cNvPr id="8" name="תמונה 7" descr="תמונה שמכילה טבע, מכתש&#10;&#10;התיאור נוצר באופן אוטומטי">
              <a:extLst>
                <a:ext uri="{FF2B5EF4-FFF2-40B4-BE49-F238E27FC236}">
                  <a16:creationId xmlns:a16="http://schemas.microsoft.com/office/drawing/2014/main" id="{C3BA6FF3-6968-41F1-B948-ED791C4A1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9648" y="181638"/>
              <a:ext cx="2686050" cy="1876425"/>
            </a:xfrm>
            <a:prstGeom prst="rect">
              <a:avLst/>
            </a:prstGeom>
          </p:spPr>
        </p:pic>
        <p:pic>
          <p:nvPicPr>
            <p:cNvPr id="10" name="תמונה 9" descr="תמונה שמכילה עשן&#10;&#10;התיאור נוצר באופן אוטומטי">
              <a:extLst>
                <a:ext uri="{FF2B5EF4-FFF2-40B4-BE49-F238E27FC236}">
                  <a16:creationId xmlns:a16="http://schemas.microsoft.com/office/drawing/2014/main" id="{94FC2196-2A51-450F-9A96-6672966DC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9648" y="2246205"/>
              <a:ext cx="2686050" cy="1876425"/>
            </a:xfrm>
            <a:prstGeom prst="rect">
              <a:avLst/>
            </a:prstGeom>
          </p:spPr>
        </p:pic>
        <p:pic>
          <p:nvPicPr>
            <p:cNvPr id="12" name="תמונה 11" descr="תמונה שמכילה צללית&#10;&#10;התיאור נוצר באופן אוטומטי">
              <a:extLst>
                <a:ext uri="{FF2B5EF4-FFF2-40B4-BE49-F238E27FC236}">
                  <a16:creationId xmlns:a16="http://schemas.microsoft.com/office/drawing/2014/main" id="{7AD29A03-07BC-4213-9538-40B3C4FB9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49066" y="2246205"/>
              <a:ext cx="2686050" cy="1876425"/>
            </a:xfrm>
            <a:prstGeom prst="rect">
              <a:avLst/>
            </a:prstGeom>
          </p:spPr>
        </p:pic>
      </p:grpSp>
      <p:grpSp>
        <p:nvGrpSpPr>
          <p:cNvPr id="20" name="קבוצה 19">
            <a:extLst>
              <a:ext uri="{FF2B5EF4-FFF2-40B4-BE49-F238E27FC236}">
                <a16:creationId xmlns:a16="http://schemas.microsoft.com/office/drawing/2014/main" id="{70E73B41-2A60-49EA-AF00-EA016C1C7428}"/>
              </a:ext>
            </a:extLst>
          </p:cNvPr>
          <p:cNvGrpSpPr/>
          <p:nvPr/>
        </p:nvGrpSpPr>
        <p:grpSpPr>
          <a:xfrm>
            <a:off x="968054" y="3312978"/>
            <a:ext cx="4414174" cy="3142659"/>
            <a:chOff x="447192" y="3032941"/>
            <a:chExt cx="5579721" cy="3948957"/>
          </a:xfrm>
        </p:grpSpPr>
        <p:pic>
          <p:nvPicPr>
            <p:cNvPr id="14" name="תמונה 13">
              <a:extLst>
                <a:ext uri="{FF2B5EF4-FFF2-40B4-BE49-F238E27FC236}">
                  <a16:creationId xmlns:a16="http://schemas.microsoft.com/office/drawing/2014/main" id="{5909AAEB-EA9E-4CD7-BA87-1581B721D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7192" y="3032941"/>
              <a:ext cx="2686050" cy="1876425"/>
            </a:xfrm>
            <a:prstGeom prst="rect">
              <a:avLst/>
            </a:prstGeom>
          </p:spPr>
        </p:pic>
        <p:pic>
          <p:nvPicPr>
            <p:cNvPr id="17" name="תמונה 16">
              <a:extLst>
                <a:ext uri="{FF2B5EF4-FFF2-40B4-BE49-F238E27FC236}">
                  <a16:creationId xmlns:a16="http://schemas.microsoft.com/office/drawing/2014/main" id="{277369AB-EFDE-492C-880E-DDDE8B9A9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7192" y="5105473"/>
              <a:ext cx="2686050" cy="1876425"/>
            </a:xfrm>
            <a:prstGeom prst="rect">
              <a:avLst/>
            </a:prstGeom>
          </p:spPr>
        </p:pic>
        <p:pic>
          <p:nvPicPr>
            <p:cNvPr id="19" name="תמונה 18">
              <a:extLst>
                <a:ext uri="{FF2B5EF4-FFF2-40B4-BE49-F238E27FC236}">
                  <a16:creationId xmlns:a16="http://schemas.microsoft.com/office/drawing/2014/main" id="{881E4146-0710-4E60-A535-FB570829E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340863" y="5105473"/>
              <a:ext cx="2686050" cy="1876425"/>
            </a:xfrm>
            <a:prstGeom prst="rect">
              <a:avLst/>
            </a:prstGeom>
          </p:spPr>
        </p:pic>
      </p:grpSp>
      <p:grpSp>
        <p:nvGrpSpPr>
          <p:cNvPr id="34" name="קבוצה 33">
            <a:extLst>
              <a:ext uri="{FF2B5EF4-FFF2-40B4-BE49-F238E27FC236}">
                <a16:creationId xmlns:a16="http://schemas.microsoft.com/office/drawing/2014/main" id="{401086CF-6415-4B91-AA21-BFB3D69CE553}"/>
              </a:ext>
            </a:extLst>
          </p:cNvPr>
          <p:cNvGrpSpPr/>
          <p:nvPr/>
        </p:nvGrpSpPr>
        <p:grpSpPr>
          <a:xfrm>
            <a:off x="6620359" y="3430085"/>
            <a:ext cx="4703542" cy="3070847"/>
            <a:chOff x="4752975" y="2490787"/>
            <a:chExt cx="5589666" cy="3962400"/>
          </a:xfrm>
        </p:grpSpPr>
        <p:pic>
          <p:nvPicPr>
            <p:cNvPr id="26" name="תמונה 25" descr="תמונה שמכילה טבע, מכתש&#10;&#10;התיאור נוצר באופן אוטומטי">
              <a:extLst>
                <a:ext uri="{FF2B5EF4-FFF2-40B4-BE49-F238E27FC236}">
                  <a16:creationId xmlns:a16="http://schemas.microsoft.com/office/drawing/2014/main" id="{BBF5AD49-1FD4-48A4-B3CF-3BDBC5549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52975" y="2490787"/>
              <a:ext cx="2686050" cy="1876425"/>
            </a:xfrm>
            <a:prstGeom prst="rect">
              <a:avLst/>
            </a:prstGeom>
          </p:spPr>
        </p:pic>
        <p:grpSp>
          <p:nvGrpSpPr>
            <p:cNvPr id="31" name="קבוצה 30">
              <a:extLst>
                <a:ext uri="{FF2B5EF4-FFF2-40B4-BE49-F238E27FC236}">
                  <a16:creationId xmlns:a16="http://schemas.microsoft.com/office/drawing/2014/main" id="{23310ED2-CB26-4EE7-B7C7-D1715EBD6435}"/>
                </a:ext>
              </a:extLst>
            </p:cNvPr>
            <p:cNvGrpSpPr/>
            <p:nvPr/>
          </p:nvGrpSpPr>
          <p:grpSpPr>
            <a:xfrm>
              <a:off x="4762920" y="4568791"/>
              <a:ext cx="5579721" cy="1884396"/>
              <a:chOff x="4762920" y="4568791"/>
              <a:chExt cx="5579721" cy="1884396"/>
            </a:xfrm>
          </p:grpSpPr>
          <p:pic>
            <p:nvPicPr>
              <p:cNvPr id="28" name="תמונה 27" descr="תמונה שמכילה הידרתים&#10;&#10;התיאור נוצר באופן אוטומטי">
                <a:extLst>
                  <a:ext uri="{FF2B5EF4-FFF2-40B4-BE49-F238E27FC236}">
                    <a16:creationId xmlns:a16="http://schemas.microsoft.com/office/drawing/2014/main" id="{0B440CD9-C859-40AA-BD92-AB3C33E12B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2920" y="4576762"/>
                <a:ext cx="2686050" cy="1876425"/>
              </a:xfrm>
              <a:prstGeom prst="rect">
                <a:avLst/>
              </a:prstGeom>
            </p:spPr>
          </p:pic>
          <p:pic>
            <p:nvPicPr>
              <p:cNvPr id="30" name="תמונה 29">
                <a:extLst>
                  <a:ext uri="{FF2B5EF4-FFF2-40B4-BE49-F238E27FC236}">
                    <a16:creationId xmlns:a16="http://schemas.microsoft.com/office/drawing/2014/main" id="{8E765E69-B636-4B02-AD53-BE0B5837E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56591" y="4568791"/>
                <a:ext cx="2686050" cy="18764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9176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תמונה 4" descr="תמונה שמכילה חוץ, חסרי חוליות, פרוקי רגליים, עדר&#10;&#10;התיאור נוצר באופן אוטומטי">
            <a:extLst>
              <a:ext uri="{FF2B5EF4-FFF2-40B4-BE49-F238E27FC236}">
                <a16:creationId xmlns:a16="http://schemas.microsoft.com/office/drawing/2014/main" id="{AE71B3A7-373A-4E0F-AE6C-19EE7F5C4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3704"/>
          <a:stretch/>
        </p:blipFill>
        <p:spPr>
          <a:xfrm>
            <a:off x="3048" y="-12363"/>
            <a:ext cx="12185904" cy="6858000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D03E86A-826D-4A55-BDDD-7D5C883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dirty="0">
                <a:solidFill>
                  <a:schemeClr val="bg1"/>
                </a:solidFill>
              </a:rPr>
              <a:t>Data Mining and Processing</a:t>
            </a:r>
          </a:p>
        </p:txBody>
      </p:sp>
      <p:sp>
        <p:nvSpPr>
          <p:cNvPr id="1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כותרת משנה 2">
            <a:extLst>
              <a:ext uri="{FF2B5EF4-FFF2-40B4-BE49-F238E27FC236}">
                <a16:creationId xmlns:a16="http://schemas.microsoft.com/office/drawing/2014/main" id="{2CEC3ED2-253E-4011-B50E-D07F0DEFDF2B}"/>
              </a:ext>
            </a:extLst>
          </p:cNvPr>
          <p:cNvSpPr txBox="1">
            <a:spLocks/>
          </p:cNvSpPr>
          <p:nvPr/>
        </p:nvSpPr>
        <p:spPr>
          <a:xfrm>
            <a:off x="4976032" y="963877"/>
            <a:ext cx="7222044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/>
            <a:r>
              <a:rPr lang="en-US" sz="2400" dirty="0">
                <a:solidFill>
                  <a:schemeClr val="bg1"/>
                </a:solidFill>
              </a:rPr>
              <a:t>Images – </a:t>
            </a:r>
          </a:p>
          <a:p>
            <a:pPr marL="457200" lvl="1" indent="0" algn="l" rtl="0">
              <a:buNone/>
            </a:pPr>
            <a:r>
              <a:rPr lang="en-US" sz="2000" b="0" i="0" dirty="0">
                <a:solidFill>
                  <a:schemeClr val="bg1"/>
                </a:solidFill>
                <a:effectLst/>
              </a:rPr>
              <a:t>Mars rendered at </a:t>
            </a:r>
            <a:r>
              <a:rPr lang="en-US" sz="2000" i="0" dirty="0">
                <a:solidFill>
                  <a:schemeClr val="bg1"/>
                </a:solidFill>
                <a:effectLst/>
              </a:rPr>
              <a:t>5.0 m/px </a:t>
            </a:r>
            <a:r>
              <a:rPr lang="en-US" sz="2000" b="0" i="0" dirty="0">
                <a:solidFill>
                  <a:schemeClr val="bg1"/>
                </a:solidFill>
                <a:effectLst/>
              </a:rPr>
              <a:t>using Context Camera (CTX) data from the Mars Reconnaissance Orbiter (MRO).</a:t>
            </a:r>
          </a:p>
          <a:p>
            <a:pPr marL="0" algn="l" rtl="0"/>
            <a:endParaRPr lang="en-US" sz="2400" dirty="0">
              <a:solidFill>
                <a:schemeClr val="bg1"/>
              </a:solidFill>
            </a:endParaRPr>
          </a:p>
          <a:p>
            <a:pPr marL="0" algn="l" rtl="0"/>
            <a:r>
              <a:rPr lang="en-US" sz="2400" dirty="0">
                <a:solidFill>
                  <a:schemeClr val="bg1"/>
                </a:solidFill>
              </a:rPr>
              <a:t>True Masks – </a:t>
            </a:r>
          </a:p>
          <a:p>
            <a:pPr marL="457200" lvl="1" indent="0" algn="l" rtl="0">
              <a:buNone/>
            </a:pPr>
            <a:r>
              <a:rPr lang="en-US" sz="2000" dirty="0">
                <a:solidFill>
                  <a:schemeClr val="bg1"/>
                </a:solidFill>
              </a:rPr>
              <a:t>ArcGIS polyline layer of marked valleys on Mars (</a:t>
            </a:r>
            <a:r>
              <a:rPr lang="en-US" sz="2000" dirty="0" err="1">
                <a:solidFill>
                  <a:schemeClr val="bg1"/>
                </a:solidFill>
              </a:rPr>
              <a:t>Alemanno</a:t>
            </a:r>
            <a:r>
              <a:rPr lang="en-US" sz="2000" dirty="0">
                <a:solidFill>
                  <a:schemeClr val="bg1"/>
                </a:solidFill>
              </a:rPr>
              <a:t> &amp; Orofino, 2017) 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0" algn="l" rtl="0"/>
            <a:r>
              <a:rPr lang="en-US" sz="2400" dirty="0">
                <a:solidFill>
                  <a:schemeClr val="bg1"/>
                </a:solidFill>
              </a:rPr>
              <a:t>Creating the dataset – </a:t>
            </a:r>
          </a:p>
          <a:p>
            <a:pPr marL="457200" lvl="1" indent="0" algn="l" rtl="0">
              <a:buNone/>
            </a:pPr>
            <a:r>
              <a:rPr lang="en-US" sz="2000" dirty="0">
                <a:solidFill>
                  <a:schemeClr val="bg1"/>
                </a:solidFill>
              </a:rPr>
              <a:t>Using the </a:t>
            </a:r>
            <a:r>
              <a:rPr lang="en-US" sz="2000" dirty="0" err="1">
                <a:solidFill>
                  <a:schemeClr val="bg1"/>
                </a:solidFill>
              </a:rPr>
              <a:t>arcpy</a:t>
            </a:r>
            <a:r>
              <a:rPr lang="en-US" sz="2000" dirty="0">
                <a:solidFill>
                  <a:schemeClr val="bg1"/>
                </a:solidFill>
              </a:rPr>
              <a:t> library for Python, we automatically obtained images and corresponding masks for 3772 valley sites.</a:t>
            </a:r>
          </a:p>
          <a:p>
            <a:pPr marL="457200" lvl="1" indent="0" algn="l" rtl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lvl="1" algn="l" rtl="0">
              <a:spcBef>
                <a:spcPts val="1000"/>
              </a:spcBef>
            </a:pPr>
            <a:r>
              <a:rPr lang="en-US" dirty="0">
                <a:solidFill>
                  <a:schemeClr val="bg1"/>
                </a:solidFill>
              </a:rPr>
              <a:t>Post-processing –</a:t>
            </a:r>
          </a:p>
          <a:p>
            <a:pPr marL="457200" lvl="1" indent="0" algn="l" rtl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1"/>
                </a:solidFill>
              </a:rPr>
              <a:t>In </a:t>
            </a:r>
            <a:r>
              <a:rPr lang="en-US" sz="2000" dirty="0" err="1">
                <a:solidFill>
                  <a:schemeClr val="bg1"/>
                </a:solidFill>
              </a:rPr>
              <a:t>Matlab</a:t>
            </a:r>
            <a:r>
              <a:rPr lang="en-US" sz="2000" dirty="0">
                <a:solidFill>
                  <a:schemeClr val="bg1"/>
                </a:solidFill>
              </a:rPr>
              <a:t>, change black to white and binarize</a:t>
            </a:r>
          </a:p>
        </p:txBody>
      </p:sp>
    </p:spTree>
    <p:extLst>
      <p:ext uri="{BB962C8B-B14F-4D97-AF65-F5344CB8AC3E}">
        <p14:creationId xmlns:p14="http://schemas.microsoft.com/office/powerpoint/2010/main" val="2197517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9EA43929-CEAE-4DDE-9869-0893AEF1785B}"/>
              </a:ext>
            </a:extLst>
          </p:cNvPr>
          <p:cNvGrpSpPr/>
          <p:nvPr/>
        </p:nvGrpSpPr>
        <p:grpSpPr>
          <a:xfrm>
            <a:off x="910901" y="423719"/>
            <a:ext cx="4545541" cy="3005281"/>
            <a:chOff x="4590839" y="2404919"/>
            <a:chExt cx="6275281" cy="4288804"/>
          </a:xfrm>
        </p:grpSpPr>
        <p:pic>
          <p:nvPicPr>
            <p:cNvPr id="10" name="תמונה 9" descr="תמונה שמכילה מבני מתכת, חוץ, לבן, ציר&#10;&#10;התיאור נוצר באופן אוטומטי">
              <a:extLst>
                <a:ext uri="{FF2B5EF4-FFF2-40B4-BE49-F238E27FC236}">
                  <a16:creationId xmlns:a16="http://schemas.microsoft.com/office/drawing/2014/main" id="{B2CB6DAB-A28B-424D-B413-D6027C8E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366" y="2404919"/>
              <a:ext cx="2991267" cy="2048161"/>
            </a:xfrm>
            <a:prstGeom prst="rect">
              <a:avLst/>
            </a:prstGeom>
          </p:spPr>
        </p:pic>
        <p:pic>
          <p:nvPicPr>
            <p:cNvPr id="11" name="תמונה 10" descr="תמונה שמכילה טקסט&#10;&#10;התיאור נוצר באופן אוטומטי">
              <a:extLst>
                <a:ext uri="{FF2B5EF4-FFF2-40B4-BE49-F238E27FC236}">
                  <a16:creationId xmlns:a16="http://schemas.microsoft.com/office/drawing/2014/main" id="{3B4D6943-032F-4C7D-B001-DCABFE284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0839" y="4616983"/>
              <a:ext cx="3000794" cy="2076740"/>
            </a:xfrm>
            <a:prstGeom prst="rect">
              <a:avLst/>
            </a:prstGeom>
          </p:spPr>
        </p:pic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84F255C1-0EED-492B-8F7A-0F2CB85475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" r="1143"/>
            <a:stretch/>
          </p:blipFill>
          <p:spPr>
            <a:xfrm>
              <a:off x="7890265" y="4612303"/>
              <a:ext cx="2975855" cy="2076740"/>
            </a:xfrm>
            <a:prstGeom prst="rect">
              <a:avLst/>
            </a:prstGeom>
          </p:spPr>
        </p:pic>
      </p:grpSp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6EED0073-811F-4397-A13A-B830034EB189}"/>
              </a:ext>
            </a:extLst>
          </p:cNvPr>
          <p:cNvGrpSpPr/>
          <p:nvPr/>
        </p:nvGrpSpPr>
        <p:grpSpPr>
          <a:xfrm>
            <a:off x="931929" y="3692037"/>
            <a:ext cx="4196332" cy="2891925"/>
            <a:chOff x="4635248" y="2404919"/>
            <a:chExt cx="6087325" cy="4262864"/>
          </a:xfrm>
        </p:grpSpPr>
        <p:pic>
          <p:nvPicPr>
            <p:cNvPr id="15" name="תמונה 14" descr="תמונה שמכילה טקסט, מכתש, טבע&#10;&#10;התיאור נוצר באופן אוטומטי">
              <a:extLst>
                <a:ext uri="{FF2B5EF4-FFF2-40B4-BE49-F238E27FC236}">
                  <a16:creationId xmlns:a16="http://schemas.microsoft.com/office/drawing/2014/main" id="{7C9DF9B1-F65C-4DD4-83F6-686E54853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5248" y="2404919"/>
              <a:ext cx="3019846" cy="2048161"/>
            </a:xfrm>
            <a:prstGeom prst="rect">
              <a:avLst/>
            </a:prstGeom>
          </p:spPr>
        </p:pic>
        <p:pic>
          <p:nvPicPr>
            <p:cNvPr id="17" name="תמונה 16">
              <a:extLst>
                <a:ext uri="{FF2B5EF4-FFF2-40B4-BE49-F238E27FC236}">
                  <a16:creationId xmlns:a16="http://schemas.microsoft.com/office/drawing/2014/main" id="{98369D24-CA82-448F-8EDA-B30818C5F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35248" y="4581517"/>
              <a:ext cx="6087325" cy="2086266"/>
            </a:xfrm>
            <a:prstGeom prst="rect">
              <a:avLst/>
            </a:prstGeom>
          </p:spPr>
        </p:pic>
      </p:grpSp>
      <p:grpSp>
        <p:nvGrpSpPr>
          <p:cNvPr id="23" name="קבוצה 22">
            <a:extLst>
              <a:ext uri="{FF2B5EF4-FFF2-40B4-BE49-F238E27FC236}">
                <a16:creationId xmlns:a16="http://schemas.microsoft.com/office/drawing/2014/main" id="{FED5BE79-F1A8-47D5-A93A-6465540C32ED}"/>
              </a:ext>
            </a:extLst>
          </p:cNvPr>
          <p:cNvGrpSpPr/>
          <p:nvPr/>
        </p:nvGrpSpPr>
        <p:grpSpPr>
          <a:xfrm>
            <a:off x="6469173" y="423719"/>
            <a:ext cx="4168347" cy="3002002"/>
            <a:chOff x="6339632" y="621367"/>
            <a:chExt cx="6096851" cy="4305109"/>
          </a:xfrm>
        </p:grpSpPr>
        <p:pic>
          <p:nvPicPr>
            <p:cNvPr id="20" name="תמונה 19" descr="תמונה שמכילה טקסט, לבן&#10;&#10;התיאור נוצר באופן אוטומטי">
              <a:extLst>
                <a:ext uri="{FF2B5EF4-FFF2-40B4-BE49-F238E27FC236}">
                  <a16:creationId xmlns:a16="http://schemas.microsoft.com/office/drawing/2014/main" id="{7443308D-AE31-4492-B991-C10EA8D63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632" y="621367"/>
              <a:ext cx="2972215" cy="2076740"/>
            </a:xfrm>
            <a:prstGeom prst="rect">
              <a:avLst/>
            </a:prstGeom>
          </p:spPr>
        </p:pic>
        <p:pic>
          <p:nvPicPr>
            <p:cNvPr id="22" name="תמונה 21" descr="תמונה שמכילה טקסט&#10;&#10;התיאור נוצר באופן אוטומטי">
              <a:extLst>
                <a:ext uri="{FF2B5EF4-FFF2-40B4-BE49-F238E27FC236}">
                  <a16:creationId xmlns:a16="http://schemas.microsoft.com/office/drawing/2014/main" id="{494AE23B-8266-4329-A17F-C555CB932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39632" y="2830684"/>
              <a:ext cx="6096851" cy="2095792"/>
            </a:xfrm>
            <a:prstGeom prst="rect">
              <a:avLst/>
            </a:prstGeom>
          </p:spPr>
        </p:pic>
      </p:grp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2C96E434-13C3-4B3B-A378-6797D9520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9173" y="3512141"/>
            <a:ext cx="2251887" cy="1570079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CDCCB615-253F-4CA1-AD5F-3C321CA1A2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72331" y="5168639"/>
            <a:ext cx="2266291" cy="158448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67693153-A515-4D75-805D-B608FE4D83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9173" y="5168640"/>
            <a:ext cx="2266291" cy="15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37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7908017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Augmentation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B206C282-478C-4CF0-9CC2-ECF3B80E4CED}"/>
              </a:ext>
            </a:extLst>
          </p:cNvPr>
          <p:cNvSpPr txBox="1"/>
          <p:nvPr/>
        </p:nvSpPr>
        <p:spPr>
          <a:xfrm>
            <a:off x="403196" y="1797784"/>
            <a:ext cx="5184804" cy="43150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Dataset size: 30176 images (8 rotations per image)/11316 images (3 rotations per image) – divided to 3772 per epoch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Downscaling factor: 0.25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Learning rate: 10^-5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</a:t>
            </a:r>
          </a:p>
        </p:txBody>
      </p:sp>
      <p:pic>
        <p:nvPicPr>
          <p:cNvPr id="9" name="תמונה 8" descr="תמונה שמכילה טבע, מכתש&#10;&#10;התיאור נוצר באופן אוטומטי">
            <a:extLst>
              <a:ext uri="{FF2B5EF4-FFF2-40B4-BE49-F238E27FC236}">
                <a16:creationId xmlns:a16="http://schemas.microsoft.com/office/drawing/2014/main" id="{2196CEFD-6DC0-49D1-B0F4-8F1218495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25" y="2350436"/>
            <a:ext cx="53721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6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9A7BDD-98DC-4E41-8959-C04A20FCF1FF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7908017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Augmentation</a:t>
            </a: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FE2F549-636D-4E26-993F-B3A9DE942566}"/>
              </a:ext>
            </a:extLst>
          </p:cNvPr>
          <p:cNvSpPr txBox="1"/>
          <p:nvPr/>
        </p:nvSpPr>
        <p:spPr>
          <a:xfrm>
            <a:off x="5827093" y="1631685"/>
            <a:ext cx="5273040" cy="1850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200000"/>
              </a:lnSpc>
            </a:pPr>
            <a:r>
              <a:rPr lang="en-US" sz="2000" dirty="0"/>
              <a:t>Result:</a:t>
            </a:r>
          </a:p>
          <a:p>
            <a:pPr algn="l" rtl="0">
              <a:lnSpc>
                <a:spcPct val="200000"/>
              </a:lnSpc>
            </a:pPr>
            <a:r>
              <a:rPr lang="en-US" sz="2000" dirty="0"/>
              <a:t>8 rotations </a:t>
            </a:r>
            <a:r>
              <a:rPr lang="en-US" sz="2000" dirty="0">
                <a:sym typeface="Wingdings" panose="05000000000000000000" pitchFamily="2" charset="2"/>
              </a:rPr>
              <a:t> Dice =  10^-7 (no convergence)</a:t>
            </a:r>
            <a:endParaRPr lang="en-US" sz="2000" dirty="0"/>
          </a:p>
          <a:p>
            <a:pPr algn="l" rtl="0">
              <a:lnSpc>
                <a:spcPct val="200000"/>
              </a:lnSpc>
            </a:pPr>
            <a:r>
              <a:rPr lang="en-US" sz="2000" dirty="0"/>
              <a:t>3 rotations </a:t>
            </a:r>
            <a:r>
              <a:rPr lang="en-US" sz="2000" dirty="0">
                <a:sym typeface="Wingdings" panose="05000000000000000000" pitchFamily="2" charset="2"/>
              </a:rPr>
              <a:t> Dice =  0.02</a:t>
            </a:r>
            <a:endParaRPr lang="en-US" sz="2000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7BCA5425-C97F-44AF-A6FA-97BBDD37C2A0}"/>
              </a:ext>
            </a:extLst>
          </p:cNvPr>
          <p:cNvSpPr txBox="1"/>
          <p:nvPr/>
        </p:nvSpPr>
        <p:spPr>
          <a:xfrm>
            <a:off x="497176" y="1631685"/>
            <a:ext cx="5184804" cy="431502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Dataset size: 30176 images (8 rotations per image)/11316 images (3 rotations per image) – divided to 3772 per epoch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Downscaling factor: 0.25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Learning rate: 10^-5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29FBD8C-A78B-4C02-9079-353A8FD23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93" y="3627053"/>
            <a:ext cx="4194478" cy="297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3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 descr="תמונה שמכילה חוץ, חסרי חוליות, פרוקי רגליים, עדר&#10;&#10;התיאור נוצר באופן אוטומטי">
            <a:extLst>
              <a:ext uri="{FF2B5EF4-FFF2-40B4-BE49-F238E27FC236}">
                <a16:creationId xmlns:a16="http://schemas.microsoft.com/office/drawing/2014/main" id="{BC516476-4AD7-40A3-807A-C2A0E4C58D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" b="3780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F4C225E0-3AF7-4861-AB7D-F8DB53A61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5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97" b="3803"/>
          <a:stretch/>
        </p:blipFill>
        <p:spPr>
          <a:xfrm>
            <a:off x="3810" y="0"/>
            <a:ext cx="1217090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7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תמונה 19" descr="תמונה שמכילה חוץ, חסרי חוליות, פרוקי רגליים, עדר&#10;&#10;התיאור נוצר באופן אוטומטי">
            <a:extLst>
              <a:ext uri="{FF2B5EF4-FFF2-40B4-BE49-F238E27FC236}">
                <a16:creationId xmlns:a16="http://schemas.microsoft.com/office/drawing/2014/main" id="{BC599557-CD75-4203-8AAD-C389CF94E4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3704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pic>
        <p:nvPicPr>
          <p:cNvPr id="26" name="תמונה 25">
            <a:extLst>
              <a:ext uri="{FF2B5EF4-FFF2-40B4-BE49-F238E27FC236}">
                <a16:creationId xmlns:a16="http://schemas.microsoft.com/office/drawing/2014/main" id="{9397E12A-6FC1-4AF5-8E96-02F96CF1F9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97" b="3803"/>
          <a:stretch/>
        </p:blipFill>
        <p:spPr>
          <a:xfrm>
            <a:off x="0" y="-6182"/>
            <a:ext cx="12170901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D03E86A-826D-4A55-BDDD-7D5C883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sp>
        <p:nvSpPr>
          <p:cNvPr id="2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כותרת משנה 2">
            <a:extLst>
              <a:ext uri="{FF2B5EF4-FFF2-40B4-BE49-F238E27FC236}">
                <a16:creationId xmlns:a16="http://schemas.microsoft.com/office/drawing/2014/main" id="{7E1BBDF1-CCF2-465F-9D0F-80E87A8E8273}"/>
              </a:ext>
            </a:extLst>
          </p:cNvPr>
          <p:cNvSpPr txBox="1">
            <a:spLocks/>
          </p:cNvSpPr>
          <p:nvPr/>
        </p:nvSpPr>
        <p:spPr>
          <a:xfrm>
            <a:off x="4822021" y="1096564"/>
            <a:ext cx="6377769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/>
            <a:r>
              <a:rPr lang="en-US" sz="2200" dirty="0">
                <a:solidFill>
                  <a:schemeClr val="bg1"/>
                </a:solidFill>
              </a:rPr>
              <a:t>The deep network achieved a reasonable result – </a:t>
            </a:r>
          </a:p>
          <a:p>
            <a:pPr marL="457200" lvl="1" indent="0" algn="l" rtl="0">
              <a:buNone/>
            </a:pPr>
            <a:r>
              <a:rPr lang="en-US" sz="2000" dirty="0">
                <a:solidFill>
                  <a:schemeClr val="bg1"/>
                </a:solidFill>
              </a:rPr>
              <a:t>recognizes wide channels with high contrast against background, avoids craters, etc.</a:t>
            </a:r>
          </a:p>
          <a:p>
            <a:pPr marL="457200" lvl="1" indent="0" algn="l" rtl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algn="l" rtl="0"/>
            <a:r>
              <a:rPr lang="en-US" sz="2200" dirty="0">
                <a:solidFill>
                  <a:schemeClr val="bg1"/>
                </a:solidFill>
              </a:rPr>
              <a:t>The main problem: the dataset is challenging – </a:t>
            </a:r>
          </a:p>
          <a:p>
            <a:pPr marL="457200" lvl="1" indent="0" algn="l" rtl="0">
              <a:buNone/>
            </a:pPr>
            <a:r>
              <a:rPr lang="en-US" sz="2000" dirty="0">
                <a:solidFill>
                  <a:schemeClr val="bg1"/>
                </a:solidFill>
              </a:rPr>
              <a:t>huge variety of geomorphologies, all marked with the same label.</a:t>
            </a:r>
          </a:p>
          <a:p>
            <a:pPr marL="0" algn="l" rtl="0"/>
            <a:r>
              <a:rPr lang="en-US" sz="2200" dirty="0">
                <a:solidFill>
                  <a:schemeClr val="bg1"/>
                </a:solidFill>
              </a:rPr>
              <a:t>Improving performance – </a:t>
            </a:r>
          </a:p>
          <a:p>
            <a:pPr marL="457200" lvl="1" indent="0" algn="l" rtl="0">
              <a:buNone/>
            </a:pPr>
            <a:r>
              <a:rPr lang="en-US" sz="2000" dirty="0">
                <a:solidFill>
                  <a:schemeClr val="bg1"/>
                </a:solidFill>
              </a:rPr>
              <a:t>(successful) augmentation, better preprocessing, using pretrained models (e.g., trained on arid environment river channels on Earth), 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973836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תמונה 4" descr="תמונה שמכילה חוץ, חסרי חוליות, פרוקי רגליים, עדר&#10;&#10;התיאור נוצר באופן אוטומטי">
            <a:extLst>
              <a:ext uri="{FF2B5EF4-FFF2-40B4-BE49-F238E27FC236}">
                <a16:creationId xmlns:a16="http://schemas.microsoft.com/office/drawing/2014/main" id="{AE71B3A7-373A-4E0F-AE6C-19EE7F5C4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3704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D03E86A-826D-4A55-BDDD-7D5C883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777239"/>
            <a:ext cx="2966718" cy="530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dirty="0">
                <a:solidFill>
                  <a:srgbClr val="FFFFFF"/>
                </a:solidFill>
              </a:rPr>
              <a:t>Data Mining and Processing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>
            <a:extLst>
              <a:ext uri="{FF2B5EF4-FFF2-40B4-BE49-F238E27FC236}">
                <a16:creationId xmlns:a16="http://schemas.microsoft.com/office/drawing/2014/main" id="{314D176E-E2B5-466C-A3E4-80D059F3D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199" y="1436906"/>
            <a:ext cx="7390954" cy="398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9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חוץ, חסרי חוליות, פרוקי רגליים, עדר&#10;&#10;התיאור נוצר באופן אוטומטי">
            <a:extLst>
              <a:ext uri="{FF2B5EF4-FFF2-40B4-BE49-F238E27FC236}">
                <a16:creationId xmlns:a16="http://schemas.microsoft.com/office/drawing/2014/main" id="{AE71B3A7-373A-4E0F-AE6C-19EE7F5C4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3704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6D03E86A-826D-4A55-BDDD-7D5C883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777239"/>
            <a:ext cx="2966718" cy="5303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dirty="0">
                <a:solidFill>
                  <a:srgbClr val="FFFFFF"/>
                </a:solidFill>
              </a:rPr>
              <a:t>Data Mining and Processing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AB7985A-1902-43EB-A58D-82005AD532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492" y="2055606"/>
            <a:ext cx="7843986" cy="274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54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D03E86A-826D-4A55-BDDD-7D5C883CA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63" y="192586"/>
            <a:ext cx="3966463" cy="18214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sz="5200" kern="1200" dirty="0">
                <a:latin typeface="+mj-lt"/>
                <a:ea typeface="+mj-ea"/>
                <a:cs typeface="+mj-cs"/>
              </a:rPr>
              <a:t>Segmentation with U-Net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6F0A7B68-2D3E-4069-AB30-0AF55E2B0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48" y="3248819"/>
            <a:ext cx="1982552" cy="774579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017B8808-34A1-4649-A2C6-D89FF72C3FF1}"/>
              </a:ext>
            </a:extLst>
          </p:cNvPr>
          <p:cNvSpPr txBox="1"/>
          <p:nvPr/>
        </p:nvSpPr>
        <p:spPr>
          <a:xfrm>
            <a:off x="352063" y="4209348"/>
            <a:ext cx="353872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RMSprop</a:t>
            </a:r>
            <a:r>
              <a:rPr lang="en-US" dirty="0"/>
              <a:t> for optimization (weight decay 10^-8, momentum 0.9)</a:t>
            </a:r>
            <a:endParaRPr lang="he-IL" dirty="0"/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CB855AB7-3E8A-468A-BA91-D0AE25AB3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4" y="4855679"/>
            <a:ext cx="2894965" cy="1175211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CAD2BD7D-EBD0-4FAD-9F2F-AC5AC0DF585A}"/>
              </a:ext>
            </a:extLst>
          </p:cNvPr>
          <p:cNvSpPr txBox="1"/>
          <p:nvPr/>
        </p:nvSpPr>
        <p:spPr>
          <a:xfrm>
            <a:off x="362335" y="2806188"/>
            <a:ext cx="442542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Dice loss </a:t>
            </a:r>
            <a:r>
              <a:rPr lang="en-US" dirty="0"/>
              <a:t>(= 1-DSC) for accuracy estimation</a:t>
            </a:r>
            <a:endParaRPr lang="he-IL" dirty="0"/>
          </a:p>
        </p:txBody>
      </p:sp>
      <p:pic>
        <p:nvPicPr>
          <p:cNvPr id="20" name="Picture 2" descr="network architecture">
            <a:extLst>
              <a:ext uri="{FF2B5EF4-FFF2-40B4-BE49-F238E27FC236}">
                <a16:creationId xmlns:a16="http://schemas.microsoft.com/office/drawing/2014/main" id="{59753F10-C3E4-4D08-AA0E-96E8E5D90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417" y="463270"/>
            <a:ext cx="7334643" cy="488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תיבת טקסט 30">
            <a:extLst>
              <a:ext uri="{FF2B5EF4-FFF2-40B4-BE49-F238E27FC236}">
                <a16:creationId xmlns:a16="http://schemas.microsoft.com/office/drawing/2014/main" id="{1E34E514-3A26-4A7A-BC54-69C915631711}"/>
              </a:ext>
            </a:extLst>
          </p:cNvPr>
          <p:cNvSpPr txBox="1"/>
          <p:nvPr/>
        </p:nvSpPr>
        <p:spPr>
          <a:xfrm>
            <a:off x="5515951" y="6014546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/>
              <a:t>U-Net: Convolutional Networks for Biomedical Image Segmentation; Olaf Ronneberger, Philipp Fischer, Thomas </a:t>
            </a:r>
            <a:r>
              <a:rPr lang="en-US" dirty="0" err="1"/>
              <a:t>Brox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48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C89277-7655-4F88-86BA-4AC096A1E84C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3966463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Default run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07895D0-44CE-4015-97BF-90F6D1DA99D9}"/>
              </a:ext>
            </a:extLst>
          </p:cNvPr>
          <p:cNvSpPr txBox="1"/>
          <p:nvPr/>
        </p:nvSpPr>
        <p:spPr>
          <a:xfrm>
            <a:off x="403196" y="1797784"/>
            <a:ext cx="4087524" cy="30839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size: 3772 images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Downscaling factor: 0.5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Learning rate: 0.0001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 (full dataset per epoch)</a:t>
            </a:r>
          </a:p>
        </p:txBody>
      </p:sp>
    </p:spTree>
    <p:extLst>
      <p:ext uri="{BB962C8B-B14F-4D97-AF65-F5344CB8AC3E}">
        <p14:creationId xmlns:p14="http://schemas.microsoft.com/office/powerpoint/2010/main" val="51814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C89277-7655-4F88-86BA-4AC096A1E84C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3966463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Default run</a:t>
            </a:r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807895D0-44CE-4015-97BF-90F6D1DA99D9}"/>
              </a:ext>
            </a:extLst>
          </p:cNvPr>
          <p:cNvSpPr txBox="1"/>
          <p:nvPr/>
        </p:nvSpPr>
        <p:spPr>
          <a:xfrm>
            <a:off x="403196" y="1797784"/>
            <a:ext cx="4087524" cy="30839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Dataset size: 3772 images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Downscaling factor: 0.5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Learning rate: 0.0001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90% training, 10% validation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5 epochs (full dataset per epoch)</a:t>
            </a: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E1E13431-AD70-4F1F-AAC3-A0587CE72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3170931"/>
            <a:ext cx="5008486" cy="342154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271C9836-BE23-4A94-8509-3875EFB219C4}"/>
              </a:ext>
            </a:extLst>
          </p:cNvPr>
          <p:cNvSpPr txBox="1"/>
          <p:nvPr/>
        </p:nvSpPr>
        <p:spPr>
          <a:xfrm>
            <a:off x="5842000" y="1797784"/>
            <a:ext cx="2291080" cy="1235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lnSpc>
                <a:spcPct val="200000"/>
              </a:lnSpc>
            </a:pPr>
            <a:r>
              <a:rPr lang="en-US" sz="2000" dirty="0"/>
              <a:t>Result: </a:t>
            </a:r>
          </a:p>
          <a:p>
            <a:pPr algn="l" rtl="0">
              <a:lnSpc>
                <a:spcPct val="200000"/>
              </a:lnSpc>
            </a:pPr>
            <a:r>
              <a:rPr lang="en-US" sz="2000" dirty="0"/>
              <a:t>Dice = 0.1</a:t>
            </a:r>
            <a:endParaRPr lang="he-IL" sz="2000" dirty="0"/>
          </a:p>
        </p:txBody>
      </p:sp>
    </p:spTree>
    <p:extLst>
      <p:ext uri="{BB962C8B-B14F-4D97-AF65-F5344CB8AC3E}">
        <p14:creationId xmlns:p14="http://schemas.microsoft.com/office/powerpoint/2010/main" val="3373021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>
            <a:extLst>
              <a:ext uri="{FF2B5EF4-FFF2-40B4-BE49-F238E27FC236}">
                <a16:creationId xmlns:a16="http://schemas.microsoft.com/office/drawing/2014/main" id="{EAD0C688-8E33-4919-B41A-67814E5E02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8" t="2741" r="53699" b="64519"/>
          <a:stretch/>
        </p:blipFill>
        <p:spPr>
          <a:xfrm>
            <a:off x="655320" y="1727200"/>
            <a:ext cx="3266440" cy="224536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905BBC6A-752B-4B67-8C19-1FCB990BF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92"/>
          <a:stretch/>
        </p:blipFill>
        <p:spPr>
          <a:xfrm>
            <a:off x="531046" y="4069080"/>
            <a:ext cx="7279268" cy="2291080"/>
          </a:xfrm>
          <a:prstGeom prst="rect">
            <a:avLst/>
          </a:prstGeom>
        </p:spPr>
      </p:pic>
      <p:sp>
        <p:nvSpPr>
          <p:cNvPr id="4" name="כותרת 1">
            <a:extLst>
              <a:ext uri="{FF2B5EF4-FFF2-40B4-BE49-F238E27FC236}">
                <a16:creationId xmlns:a16="http://schemas.microsoft.com/office/drawing/2014/main" id="{F350304E-F659-4F44-835E-56929838B301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3966463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Default run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0CA588A-784E-490A-8964-2B890769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554" y="1095898"/>
            <a:ext cx="2795847" cy="16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43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>
            <a:extLst>
              <a:ext uri="{FF2B5EF4-FFF2-40B4-BE49-F238E27FC236}">
                <a16:creationId xmlns:a16="http://schemas.microsoft.com/office/drawing/2014/main" id="{F350304E-F659-4F44-835E-56929838B301}"/>
              </a:ext>
            </a:extLst>
          </p:cNvPr>
          <p:cNvSpPr txBox="1">
            <a:spLocks/>
          </p:cNvSpPr>
          <p:nvPr/>
        </p:nvSpPr>
        <p:spPr>
          <a:xfrm>
            <a:off x="352063" y="192586"/>
            <a:ext cx="3966463" cy="1821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5200" dirty="0"/>
              <a:t>Default run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C589C48-A386-4AC7-B8E6-F275911A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" t="2808" r="54005" b="64592"/>
          <a:stretch/>
        </p:blipFill>
        <p:spPr>
          <a:xfrm>
            <a:off x="352063" y="1792786"/>
            <a:ext cx="3220720" cy="2235654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7ACE969D-3365-4346-8C4C-A89A18248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92"/>
          <a:stretch/>
        </p:blipFill>
        <p:spPr>
          <a:xfrm>
            <a:off x="255770" y="4135120"/>
            <a:ext cx="7230380" cy="22910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7D48263-CADC-4C16-9282-0998FD64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554" y="1095898"/>
            <a:ext cx="2795847" cy="16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5556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957</TotalTime>
  <Words>848</Words>
  <Application>Microsoft Office PowerPoint</Application>
  <PresentationFormat>מסך רחב</PresentationFormat>
  <Paragraphs>137</Paragraphs>
  <Slides>24</Slides>
  <Notes>9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ערכת נושא Office</vt:lpstr>
      <vt:lpstr>מצגת של PowerPoint‏</vt:lpstr>
      <vt:lpstr>Data Mining and Processing</vt:lpstr>
      <vt:lpstr>Data Mining and Processing</vt:lpstr>
      <vt:lpstr>Data Mining and Processing</vt:lpstr>
      <vt:lpstr>Segmentation with U-Net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Natan Weinstein</dc:creator>
  <cp:lastModifiedBy>Natan Weinstein</cp:lastModifiedBy>
  <cp:revision>140</cp:revision>
  <dcterms:created xsi:type="dcterms:W3CDTF">2021-08-14T17:41:56Z</dcterms:created>
  <dcterms:modified xsi:type="dcterms:W3CDTF">2021-08-17T09:52:13Z</dcterms:modified>
</cp:coreProperties>
</file>